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</p:sldMasterIdLst>
  <p:notesMasterIdLst>
    <p:notesMasterId r:id="rId11"/>
  </p:notesMasterIdLst>
  <p:sldIdLst>
    <p:sldId id="256" r:id="rId2"/>
    <p:sldId id="5967" r:id="rId3"/>
    <p:sldId id="5961" r:id="rId4"/>
    <p:sldId id="5969" r:id="rId5"/>
    <p:sldId id="5970" r:id="rId6"/>
    <p:sldId id="5971" r:id="rId7"/>
    <p:sldId id="5972" r:id="rId8"/>
    <p:sldId id="5973" r:id="rId9"/>
    <p:sldId id="597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2726" autoAdjust="0"/>
  </p:normalViewPr>
  <p:slideViewPr>
    <p:cSldViewPr snapToGrid="0">
      <p:cViewPr varScale="1">
        <p:scale>
          <a:sx n="94" d="100"/>
          <a:sy n="94" d="100"/>
        </p:scale>
        <p:origin x="11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4630A-553E-4531-9F48-014EF9638D0D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29D55-00F4-4EAD-A0EB-EF363B198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009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29D55-00F4-4EAD-A0EB-EF363B1987C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824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29D55-00F4-4EAD-A0EB-EF363B1987C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545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29D55-00F4-4EAD-A0EB-EF363B1987C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54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29D55-00F4-4EAD-A0EB-EF363B1987C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101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29D55-00F4-4EAD-A0EB-EF363B1987C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33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29D55-00F4-4EAD-A0EB-EF363B1987C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27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29D55-00F4-4EAD-A0EB-EF363B1987C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6287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29D55-00F4-4EAD-A0EB-EF363B1987C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9766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29D55-00F4-4EAD-A0EB-EF363B1987C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348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351BF18-3FAD-4C4C-9362-4E00B2CCBEE1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7493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1BF18-3FAD-4C4C-9362-4E00B2CCBEE1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370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1BF18-3FAD-4C4C-9362-4E00B2CCBEE1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8919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genda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97033"/>
            <a:ext cx="10515600" cy="4351338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D66A-C047-415E-B63B-23620658A5F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 hasCustomPrompt="1"/>
          </p:nvPr>
        </p:nvSpPr>
        <p:spPr>
          <a:xfrm>
            <a:off x="571500" y="169184"/>
            <a:ext cx="103251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232042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1BF18-3FAD-4C4C-9362-4E00B2CCBEE1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352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1BF18-3FAD-4C4C-9362-4E00B2CCBEE1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8650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1BF18-3FAD-4C4C-9362-4E00B2CCBEE1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47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1BF18-3FAD-4C4C-9362-4E00B2CCBEE1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158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1BF18-3FAD-4C4C-9362-4E00B2CCBEE1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30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1BF18-3FAD-4C4C-9362-4E00B2CCBEE1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174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1BF18-3FAD-4C4C-9362-4E00B2CCBEE1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076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1BF18-3FAD-4C4C-9362-4E00B2CCBEE1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7884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0351BF18-3FAD-4C4C-9362-4E00B2CCBEE1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5311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calendar/10242025-SAWG-Meeting-_-Webe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06A29-0808-4F75-BE5E-4BD9008665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458075" cy="1463040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Supply Analysis Working Group (SAWG) Update to WMS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BF6CE8-4F49-419A-84E7-BF619FBC18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28688" y="4960137"/>
            <a:ext cx="3362325" cy="146304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Nov 5, 2025</a:t>
            </a:r>
          </a:p>
          <a:p>
            <a:endParaRPr lang="en-US" dirty="0"/>
          </a:p>
          <a:p>
            <a:r>
              <a:rPr lang="en-GB" b="0" dirty="0"/>
              <a:t>Kevin Hanson (</a:t>
            </a:r>
            <a:r>
              <a:rPr lang="en-GB" dirty="0"/>
              <a:t>I</a:t>
            </a:r>
            <a:r>
              <a:rPr lang="en-GB" b="0" dirty="0"/>
              <a:t>nvenergy) Chair</a:t>
            </a:r>
          </a:p>
          <a:p>
            <a:r>
              <a:rPr lang="en-GB" b="0" dirty="0"/>
              <a:t>Pete Warnken (ERCOT) Co-Vice Chair</a:t>
            </a:r>
          </a:p>
          <a:p>
            <a:r>
              <a:rPr lang="en-GB" b="0" dirty="0"/>
              <a:t>Greg Lackey (CPS Energy) Co-Vice Chair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274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B4451-B77B-4810-BFFA-9D024A2E0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SAWG Agenda – Oct 2025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4AD40180-E910-4941-803C-B5EEF9FE4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2896" y="2249424"/>
            <a:ext cx="9720071" cy="40233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NERC Gas-Electric Risk Mitigation Initiative</a:t>
            </a:r>
          </a:p>
          <a:p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Follow-up NERC Probabilistic Assessment Data Request</a:t>
            </a:r>
          </a:p>
          <a:p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2026 Reliability Assessment Activity Update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ERCOT Risk Analysis for NERC 2025-26 Winter Reliability Assessment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306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85B2B6-0E47-4DEF-8512-A523436B3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56989"/>
            <a:ext cx="10515600" cy="435133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Mark Henry presented on the gas-electric risk mitigation initiatives of NERC to include:</a:t>
            </a:r>
          </a:p>
          <a:p>
            <a:pPr marL="742950" lvl="1" indent="-285750"/>
            <a:r>
              <a:rPr lang="en-US" dirty="0"/>
              <a:t>NERC-driven initiatives</a:t>
            </a:r>
          </a:p>
          <a:p>
            <a:pPr marL="742950" lvl="1" indent="-285750"/>
            <a:r>
              <a:rPr lang="en-US" dirty="0"/>
              <a:t>Study-driven initiatives</a:t>
            </a:r>
          </a:p>
          <a:p>
            <a:pPr marL="742950" lvl="1" indent="-285750"/>
            <a:r>
              <a:rPr lang="en-US" dirty="0"/>
              <a:t>Engagement-driven initiatives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kern="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BB67D9-0686-4F96-A797-00E6E086E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D66A-C047-415E-B63B-23620658A5F5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ED17097-C88F-4976-B661-A789F0760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1517"/>
            <a:ext cx="9990909" cy="905516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>NERC Gas-Electric Risk Mitigation Initiative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67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85B2B6-0E47-4DEF-8512-A523436B3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56989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Priority Items</a:t>
            </a:r>
          </a:p>
          <a:p>
            <a:pPr marL="742950" lvl="1" indent="-285750"/>
            <a:r>
              <a:rPr lang="en-US" dirty="0"/>
              <a:t>Complete the Reliability Standards Project</a:t>
            </a:r>
          </a:p>
          <a:p>
            <a:pPr marL="742950" lvl="1" indent="-285750"/>
            <a:r>
              <a:rPr lang="en-US" dirty="0"/>
              <a:t>Identify the potential enhancements to NERC reliability standards</a:t>
            </a:r>
          </a:p>
          <a:p>
            <a:pPr marL="742950" lvl="1" indent="-285750"/>
            <a:r>
              <a:rPr lang="en-US" dirty="0"/>
              <a:t>Develop guidelines for natural gas pipeline and production wellhead winterization</a:t>
            </a:r>
          </a:p>
          <a:p>
            <a:pPr marL="742950" lvl="1" indent="-285750"/>
            <a:r>
              <a:rPr lang="en-US" dirty="0"/>
              <a:t>Improvements to the NERC Long-Term Reliability Assessment to capture the natural gas fuel availability risk</a:t>
            </a:r>
          </a:p>
          <a:p>
            <a:pPr marL="742950" lvl="1" indent="-285750"/>
            <a:r>
              <a:rPr lang="en-US" dirty="0"/>
              <a:t>Assess the adequacy of natural gas infrastructure to meet the demand needs</a:t>
            </a:r>
          </a:p>
          <a:p>
            <a:pPr marL="742950" lvl="1" indent="-285750"/>
            <a:r>
              <a:rPr lang="en-US" dirty="0"/>
              <a:t>Improve operation data sharing and coordination between gas and electric system operators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kern="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BB67D9-0686-4F96-A797-00E6E086E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D66A-C047-415E-B63B-23620658A5F5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ED17097-C88F-4976-B661-A789F0760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1517"/>
            <a:ext cx="9990909" cy="905516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>NERC Gas-Electric Risk Mitigation Initiative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171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85B2B6-0E47-4DEF-8512-A523436B3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9433"/>
            <a:ext cx="10515600" cy="4468894"/>
          </a:xfrm>
        </p:spPr>
        <p:txBody>
          <a:bodyPr>
            <a:normAutofit/>
          </a:bodyPr>
          <a:lstStyle/>
          <a:p>
            <a:pPr marL="285750" indent="-285750"/>
            <a:r>
              <a:rPr lang="en-US" altLang="en-US" sz="2000" b="0" dirty="0">
                <a:solidFill>
                  <a:srgbClr val="000000"/>
                </a:solidFill>
              </a:rPr>
              <a:t>At the September SAWG meeting, ERCOT presented the results of probabilistic modeling for NERC’s Probabilistic Assessment. A request was made to provide additional data from the simulation results for study year 2029: specifically, combustion turbine (CT) average capacity factors and Large Load call hours</a:t>
            </a:r>
          </a:p>
          <a:p>
            <a:r>
              <a:rPr lang="en-US" altLang="en-US" sz="2000" b="0" dirty="0">
                <a:solidFill>
                  <a:srgbClr val="000000"/>
                </a:solidFill>
              </a:rPr>
              <a:t>The capacity-weighted average capacity factor for the CT units is 52%</a:t>
            </a:r>
          </a:p>
          <a:p>
            <a:r>
              <a:rPr lang="en-US" sz="2000" b="0" dirty="0"/>
              <a:t>The large flexible loads with three-tier strike prices, along with Contracts and Office Letters large loads, are expected to have call hours as shown in the table below</a:t>
            </a:r>
            <a:endParaRPr lang="en-US" sz="2800" b="0" dirty="0"/>
          </a:p>
          <a:p>
            <a:endParaRPr lang="en-US" altLang="en-US" dirty="0">
              <a:solidFill>
                <a:srgbClr val="000000"/>
              </a:solidFill>
            </a:endParaRPr>
          </a:p>
          <a:p>
            <a:endParaRPr lang="en-US" altLang="en-US" b="0" dirty="0">
              <a:solidFill>
                <a:srgbClr val="000000"/>
              </a:solidFill>
            </a:endParaRPr>
          </a:p>
          <a:p>
            <a:pPr marL="742950" lvl="1" indent="-285750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kern="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BB67D9-0686-4F96-A797-00E6E086E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D66A-C047-415E-B63B-23620658A5F5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ED17097-C88F-4976-B661-A789F0760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1517"/>
            <a:ext cx="9990909" cy="905516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>NERC Probabilistic Assessment Data Request</a:t>
            </a:r>
            <a:endParaRPr lang="en-US" dirty="0"/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8A5BC5CF-3F3E-3CCD-34A6-FABD8312D8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562" y="4447220"/>
            <a:ext cx="6592876" cy="171926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8626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85B2B6-0E47-4DEF-8512-A523436B3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563" y="1743739"/>
            <a:ext cx="10386237" cy="4564587"/>
          </a:xfrm>
        </p:spPr>
        <p:txBody>
          <a:bodyPr>
            <a:normAutofit/>
          </a:bodyPr>
          <a:lstStyle/>
          <a:p>
            <a:r>
              <a:rPr lang="en-US" sz="2000" kern="0" dirty="0">
                <a:cs typeface="Calibri" panose="020F0502020204030204" pitchFamily="34" charset="0"/>
              </a:rPr>
              <a:t>Only change from last month has been to move the start of the thermal ELCC methodology development from October to November. Additional details located on the ERCOT SAWG: </a:t>
            </a:r>
            <a:r>
              <a:rPr lang="en-US" sz="1400" dirty="0">
                <a:hlinkClick r:id="rId3"/>
              </a:rPr>
              <a:t>SAWG Event Details</a:t>
            </a:r>
            <a:r>
              <a:rPr lang="en-US" sz="2000" kern="0" dirty="0">
                <a:cs typeface="Calibri" panose="020F0502020204030204" pitchFamily="34" charset="0"/>
              </a:rPr>
              <a:t>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BB67D9-0686-4F96-A797-00E6E086E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D66A-C047-415E-B63B-23620658A5F5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ED17097-C88F-4976-B661-A789F0760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1517"/>
            <a:ext cx="9990909" cy="905516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>Reliability assessment preparation update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2801E2-6E1C-1DC7-50E4-58D9532AA1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9294" y="2613714"/>
            <a:ext cx="9288720" cy="3994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6522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BB67D9-0686-4F96-A797-00E6E086E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D66A-C047-415E-B63B-23620658A5F5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ED17097-C88F-4976-B661-A789F0760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425" y="785061"/>
            <a:ext cx="9990909" cy="905516"/>
          </a:xfrm>
        </p:spPr>
        <p:txBody>
          <a:bodyPr>
            <a:normAutofit/>
          </a:bodyPr>
          <a:lstStyle/>
          <a:p>
            <a:r>
              <a:rPr lang="en-US" sz="5400" dirty="0"/>
              <a:t>Reliability assessment assumption status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B98B468-1F86-DC18-1802-49827E3E2E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16258" y="1690577"/>
            <a:ext cx="7165095" cy="50544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4718AC2-E3AB-847F-F794-E312F80BF96D}"/>
              </a:ext>
            </a:extLst>
          </p:cNvPr>
          <p:cNvSpPr txBox="1"/>
          <p:nvPr/>
        </p:nvSpPr>
        <p:spPr>
          <a:xfrm>
            <a:off x="846424" y="2226761"/>
            <a:ext cx="297066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1" indent="-342900">
              <a:spcBef>
                <a:spcPts val="400"/>
              </a:spcBef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000" kern="0" dirty="0"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Updates since the last SAWG meeting indicated in </a:t>
            </a:r>
            <a:r>
              <a:rPr lang="en-US" sz="2000" kern="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red</a:t>
            </a:r>
          </a:p>
        </p:txBody>
      </p:sp>
    </p:spTree>
    <p:extLst>
      <p:ext uri="{BB962C8B-B14F-4D97-AF65-F5344CB8AC3E}">
        <p14:creationId xmlns:p14="http://schemas.microsoft.com/office/powerpoint/2010/main" val="3481715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BB67D9-0686-4F96-A797-00E6E086E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D66A-C047-415E-B63B-23620658A5F5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ED17097-C88F-4976-B661-A789F0760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425" y="785061"/>
            <a:ext cx="9990909" cy="905516"/>
          </a:xfrm>
        </p:spPr>
        <p:txBody>
          <a:bodyPr>
            <a:normAutofit/>
          </a:bodyPr>
          <a:lstStyle/>
          <a:p>
            <a:r>
              <a:rPr lang="en-US" sz="5400" dirty="0"/>
              <a:t>Proposed weather-yr weighting method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AFAEA9-40E2-04C2-2368-4E2C03AAE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7033"/>
            <a:ext cx="9740900" cy="4232268"/>
          </a:xfrm>
        </p:spPr>
        <p:txBody>
          <a:bodyPr/>
          <a:lstStyle/>
          <a:p>
            <a:r>
              <a:rPr lang="en-US" sz="2400" kern="0" dirty="0">
                <a:cs typeface="Calibri" panose="020F0502020204030204" pitchFamily="34" charset="0"/>
              </a:rPr>
              <a:t>Currently, each weather year has the same probability of occurrence; the method proposed by </a:t>
            </a:r>
            <a:r>
              <a:rPr lang="en-US" sz="2400" kern="0" dirty="0" err="1">
                <a:cs typeface="Calibri" panose="020F0502020204030204" pitchFamily="34" charset="0"/>
              </a:rPr>
              <a:t>PowerGem</a:t>
            </a:r>
            <a:r>
              <a:rPr lang="en-US" sz="2400" kern="0" dirty="0">
                <a:cs typeface="Calibri" panose="020F0502020204030204" pitchFamily="34" charset="0"/>
              </a:rPr>
              <a:t> applies larger weights for weather years with higher-than-normal summer temperatures</a:t>
            </a:r>
          </a:p>
          <a:p>
            <a:r>
              <a:rPr lang="en-US" sz="2400" kern="0" dirty="0">
                <a:cs typeface="Calibri" panose="020F0502020204030204" pitchFamily="34" charset="0"/>
              </a:rPr>
              <a:t>A SAWG participant suggested applying a similar approach for weather years with lower-than-normal winter low temperatures; ERCOT will consider this</a:t>
            </a:r>
          </a:p>
        </p:txBody>
      </p:sp>
    </p:spTree>
    <p:extLst>
      <p:ext uri="{BB962C8B-B14F-4D97-AF65-F5344CB8AC3E}">
        <p14:creationId xmlns:p14="http://schemas.microsoft.com/office/powerpoint/2010/main" val="1554521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BB67D9-0686-4F96-A797-00E6E086E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D66A-C047-415E-B63B-23620658A5F5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ED17097-C88F-4976-B661-A789F0760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425" y="785061"/>
            <a:ext cx="9990909" cy="905516"/>
          </a:xfrm>
        </p:spPr>
        <p:txBody>
          <a:bodyPr>
            <a:normAutofit/>
          </a:bodyPr>
          <a:lstStyle/>
          <a:p>
            <a:r>
              <a:rPr lang="en-US" sz="5400" dirty="0" err="1"/>
              <a:t>MORa</a:t>
            </a:r>
            <a:r>
              <a:rPr lang="en-US" sz="5400" dirty="0"/>
              <a:t>-Risk assessment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AFAEA9-40E2-04C2-2368-4E2C03AAE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706" y="1734193"/>
            <a:ext cx="6274981" cy="4873671"/>
          </a:xfrm>
        </p:spPr>
        <p:txBody>
          <a:bodyPr>
            <a:normAutofit/>
          </a:bodyPr>
          <a:lstStyle/>
          <a:p>
            <a:pPr marL="342900" lvl="1" indent="-342900">
              <a:spcBef>
                <a:spcPts val="400"/>
              </a:spcBef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000" kern="0" dirty="0">
                <a:cs typeface="Calibri" panose="020F0502020204030204" pitchFamily="34" charset="0"/>
              </a:rPr>
              <a:t>NERC requests the results of a probability-based risk analysis for each Winter and Summer Reliability Assessment</a:t>
            </a:r>
          </a:p>
          <a:p>
            <a:pPr marL="342900" lvl="1" indent="-342900">
              <a:spcBef>
                <a:spcPts val="400"/>
              </a:spcBef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000" kern="0" dirty="0">
                <a:cs typeface="Calibri" panose="020F0502020204030204" pitchFamily="34" charset="0"/>
              </a:rPr>
              <a:t>For the WRA and SRA, ERCOT prepares a MORA assessment using its Probabilistic Reserve Risk Model (PRRM)</a:t>
            </a:r>
          </a:p>
          <a:p>
            <a:pPr marL="342900" lvl="1" indent="-342900">
              <a:spcBef>
                <a:spcPts val="400"/>
              </a:spcBef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000" kern="0" dirty="0">
                <a:cs typeface="Calibri" panose="020F0502020204030204" pitchFamily="34" charset="0"/>
              </a:rPr>
              <a:t>The January 2026 MORA hourly Energy Emergency Alert probability table, at right, was provided for the 2025-26 WRA risk analysis submission</a:t>
            </a:r>
          </a:p>
          <a:p>
            <a:pPr marL="342900" lvl="1" indent="-342900">
              <a:spcBef>
                <a:spcPts val="400"/>
              </a:spcBef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000" kern="0" dirty="0">
                <a:cs typeface="Calibri" panose="020F0502020204030204" pitchFamily="34" charset="0"/>
              </a:rPr>
              <a:t>Note that this January 2026 risk assessment should be considered as preliminary; the official January MORA will reflect updated modeling assumptions</a:t>
            </a:r>
            <a:endParaRPr lang="en-US" sz="2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22DEBC7-E3B3-9145-27FA-92D11BA230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687" y="949669"/>
            <a:ext cx="4924743" cy="54237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3195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2145</TotalTime>
  <Words>458</Words>
  <Application>Microsoft Office PowerPoint</Application>
  <PresentationFormat>Widescreen</PresentationFormat>
  <Paragraphs>62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Tw Cen MT</vt:lpstr>
      <vt:lpstr>Tw Cen MT Condensed</vt:lpstr>
      <vt:lpstr>Verdana</vt:lpstr>
      <vt:lpstr>Wingdings 3</vt:lpstr>
      <vt:lpstr>Integral</vt:lpstr>
      <vt:lpstr>Supply Analysis Working Group (SAWG) Update to WMS</vt:lpstr>
      <vt:lpstr>SAWG Agenda – Oct 2025</vt:lpstr>
      <vt:lpstr>NERC Gas-Electric Risk Mitigation Initiative</vt:lpstr>
      <vt:lpstr>NERC Gas-Electric Risk Mitigation Initiative</vt:lpstr>
      <vt:lpstr>NERC Probabilistic Assessment Data Request</vt:lpstr>
      <vt:lpstr>Reliability assessment preparation update</vt:lpstr>
      <vt:lpstr>Reliability assessment assumption status</vt:lpstr>
      <vt:lpstr>Proposed weather-yr weighting method</vt:lpstr>
      <vt:lpstr>MORa-Risk assessment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Supply Analysis Working Group Update to WMS</dc:title>
  <dc:creator>Lackey, Gregory J</dc:creator>
  <cp:lastModifiedBy>Lackey, Gregory J</cp:lastModifiedBy>
  <cp:revision>63</cp:revision>
  <dcterms:created xsi:type="dcterms:W3CDTF">2023-10-27T21:08:53Z</dcterms:created>
  <dcterms:modified xsi:type="dcterms:W3CDTF">2025-10-29T14:21:12Z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2025-10-29T02:58:14Z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90925ec7-a532-4196-a5ce-f5f985efb9c5</vt:lpwstr>
  </property>
  <property fmtid="{D5CDD505-2E9C-101B-9397-08002B2CF9AE}" pid="8" name="MSIP_Label_7084cbda-52b8-46fb-a7b7-cb5bd465ed85_ContentBits">
    <vt:lpwstr>0</vt:lpwstr>
  </property>
  <property fmtid="{D5CDD505-2E9C-101B-9397-08002B2CF9AE}" pid="9" name="MSIP_Label_7084cbda-52b8-46fb-a7b7-cb5bd465ed85_Tag">
    <vt:lpwstr>10, 3, 0, 1</vt:lpwstr>
  </property>
</Properties>
</file>